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Nunito"/>
      <p:regular r:id="rId29"/>
      <p:bold r:id="rId30"/>
      <p:italic r:id="rId31"/>
      <p:boldItalic r:id="rId32"/>
    </p:embeddedFont>
    <p:embeddedFont>
      <p:font typeface="Maven Pro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7.xml"/><Relationship Id="rId33" Type="http://schemas.openxmlformats.org/officeDocument/2006/relationships/font" Target="fonts/MavenPro-regular.fntdata"/><Relationship Id="rId10" Type="http://schemas.openxmlformats.org/officeDocument/2006/relationships/slide" Target="slides/slide6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MavenPr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3b0b51a14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3b0b51a14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3b0b51a14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3b0b51a14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b0b51a14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3b0b51a14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3b0b51a14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3b0b51a14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b0b51a14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3b0b51a14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3b0b51a14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3b0b51a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3b0b51a14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3b0b51a14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3b0b51a14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3b0b51a14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3b0b51a14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3b0b51a1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3b0b51a14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3b0b51a14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3b0b51a14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3b0b51a14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b0b51a14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3b0b51a14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b0b51a14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b0b51a14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3b0b51a14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3b0b51a14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3b0b51a14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3b0b51a14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3b0b51a14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3b0b51a14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3b0b51a14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3b0b51a14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b0b51a14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3b0b51a14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3b0b51a14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3b0b51a14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6f919934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6f91993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6f919934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6f9199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b0b51a14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b0b51a1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b0b51a14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3b0b51a14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3b0b51a14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3b0b51a14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title"/>
          </p:nvPr>
        </p:nvSpPr>
        <p:spPr>
          <a:xfrm>
            <a:off x="1277175" y="1243650"/>
            <a:ext cx="7138200" cy="265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Getting Hooked with Angular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We use TypeScript in Angular because it will make our lives easier as developers.</a:t>
            </a:r>
            <a:endParaRPr b="0" sz="1800"/>
          </a:p>
        </p:txBody>
      </p:sp>
      <p:pic>
        <p:nvPicPr>
          <p:cNvPr id="355" name="Google Shape;3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050" y="1685100"/>
            <a:ext cx="7018000" cy="34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"/>
          <p:cNvSpPr txBox="1"/>
          <p:nvPr>
            <p:ph type="title"/>
          </p:nvPr>
        </p:nvSpPr>
        <p:spPr>
          <a:xfrm>
            <a:off x="1388550" y="1640100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So what IS Angular?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/>
          <p:nvPr>
            <p:ph type="title"/>
          </p:nvPr>
        </p:nvSpPr>
        <p:spPr>
          <a:xfrm>
            <a:off x="1303800" y="7014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put it simply...</a:t>
            </a:r>
            <a:endParaRPr sz="2400"/>
          </a:p>
        </p:txBody>
      </p:sp>
      <p:sp>
        <p:nvSpPr>
          <p:cNvPr id="366" name="Google Shape;366;p24"/>
          <p:cNvSpPr txBox="1"/>
          <p:nvPr>
            <p:ph idx="1" type="body"/>
          </p:nvPr>
        </p:nvSpPr>
        <p:spPr>
          <a:xfrm>
            <a:off x="1303800" y="15056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Angular is a component-based, open-source framework developed by Google for JavaScript (specifically TypeScript) web applications.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Angular is a framework developed with adaptivity in mind, allowing you to reuse a lot of the same code for web, mobile web, native mobile, and native desktop environments.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Even simpler, it’s the skeleton to your web application.       (With some of the organs included!)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125" y="-528100"/>
            <a:ext cx="9144000" cy="6661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5"/>
          <p:cNvSpPr txBox="1"/>
          <p:nvPr>
            <p:ph type="title"/>
          </p:nvPr>
        </p:nvSpPr>
        <p:spPr>
          <a:xfrm>
            <a:off x="1006625" y="5756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We’re not just dealin’ with libraries anymore...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3" name="Google Shape;373;p25"/>
          <p:cNvSpPr txBox="1"/>
          <p:nvPr/>
        </p:nvSpPr>
        <p:spPr>
          <a:xfrm>
            <a:off x="380375" y="2143500"/>
            <a:ext cx="8283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It’s framework time</a:t>
            </a:r>
            <a:endParaRPr b="1" sz="2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difference?</a:t>
            </a:r>
            <a:endParaRPr/>
          </a:p>
        </p:txBody>
      </p:sp>
      <p:sp>
        <p:nvSpPr>
          <p:cNvPr id="379" name="Google Shape;379;p26"/>
          <p:cNvSpPr txBox="1"/>
          <p:nvPr>
            <p:ph idx="1" type="body"/>
          </p:nvPr>
        </p:nvSpPr>
        <p:spPr>
          <a:xfrm>
            <a:off x="1303800" y="1703225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You</a:t>
            </a:r>
            <a:r>
              <a:rPr lang="en" sz="1500"/>
              <a:t> (your code) call </a:t>
            </a:r>
            <a:r>
              <a:rPr b="1" lang="en" sz="1500"/>
              <a:t>libraries.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Essentially just a bunch of functions and classes.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You can use several in one project, bringing them in at any point.</a:t>
            </a:r>
            <a:endParaRPr sz="1500"/>
          </a:p>
        </p:txBody>
      </p:sp>
      <p:sp>
        <p:nvSpPr>
          <p:cNvPr id="380" name="Google Shape;380;p26"/>
          <p:cNvSpPr txBox="1"/>
          <p:nvPr>
            <p:ph idx="2" type="body"/>
          </p:nvPr>
        </p:nvSpPr>
        <p:spPr>
          <a:xfrm>
            <a:off x="4903800" y="1703225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Frameworks</a:t>
            </a:r>
            <a:r>
              <a:rPr lang="en" sz="1500"/>
              <a:t> call </a:t>
            </a:r>
            <a:r>
              <a:rPr b="1" lang="en" sz="1500"/>
              <a:t>you</a:t>
            </a:r>
            <a:r>
              <a:rPr lang="en" sz="1500"/>
              <a:t> (your code).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Much more abstract.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Architectural decision that must be made early on. You can’t easily add frameworks in to existing logic.</a:t>
            </a:r>
            <a:endParaRPr sz="1500"/>
          </a:p>
        </p:txBody>
      </p:sp>
      <p:sp>
        <p:nvSpPr>
          <p:cNvPr id="381" name="Google Shape;381;p26"/>
          <p:cNvSpPr txBox="1"/>
          <p:nvPr/>
        </p:nvSpPr>
        <p:spPr>
          <a:xfrm>
            <a:off x="4210600" y="3975925"/>
            <a:ext cx="43596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Frameworks follow the “Hollywood Principle”: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“Don’t call us, we’ll call you.”</a:t>
            </a:r>
            <a:endParaRPr sz="1600"/>
          </a:p>
        </p:txBody>
      </p:sp>
      <p:pic>
        <p:nvPicPr>
          <p:cNvPr id="382" name="Google Shape;3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00" y="3725425"/>
            <a:ext cx="2182175" cy="14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6"/>
          <p:cNvSpPr txBox="1"/>
          <p:nvPr/>
        </p:nvSpPr>
        <p:spPr>
          <a:xfrm>
            <a:off x="1759175" y="1305825"/>
            <a:ext cx="21822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Libraries</a:t>
            </a:r>
            <a:endParaRPr sz="1800" u="sng"/>
          </a:p>
        </p:txBody>
      </p:sp>
      <p:sp>
        <p:nvSpPr>
          <p:cNvPr id="384" name="Google Shape;384;p26"/>
          <p:cNvSpPr txBox="1"/>
          <p:nvPr/>
        </p:nvSpPr>
        <p:spPr>
          <a:xfrm>
            <a:off x="5351725" y="1327275"/>
            <a:ext cx="14748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Frameworks</a:t>
            </a:r>
            <a:endParaRPr sz="1800" u="sn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"/>
          <p:cNvSpPr txBox="1"/>
          <p:nvPr>
            <p:ph type="title"/>
          </p:nvPr>
        </p:nvSpPr>
        <p:spPr>
          <a:xfrm>
            <a:off x="1388550" y="160300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Making It MODULAR</a:t>
            </a:r>
            <a:endParaRPr sz="6000"/>
          </a:p>
        </p:txBody>
      </p:sp>
      <p:pic>
        <p:nvPicPr>
          <p:cNvPr id="390" name="Google Shape;3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650" y="2340075"/>
            <a:ext cx="4482701" cy="22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7"/>
          <p:cNvSpPr txBox="1"/>
          <p:nvPr/>
        </p:nvSpPr>
        <p:spPr>
          <a:xfrm>
            <a:off x="7207900" y="3240850"/>
            <a:ext cx="1445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Think Legos...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8"/>
          <p:cNvSpPr txBox="1"/>
          <p:nvPr/>
        </p:nvSpPr>
        <p:spPr>
          <a:xfrm>
            <a:off x="229450" y="0"/>
            <a:ext cx="2324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Components are everywhere!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Whether it’s text, images, buttons, sections or entire pages…</a:t>
            </a:r>
            <a:br>
              <a:rPr lang="en" sz="1800"/>
            </a:br>
            <a:br>
              <a:rPr lang="en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Every piece in a large website can be broken down into smaller reusable pieces.</a:t>
            </a:r>
            <a:endParaRPr sz="1800"/>
          </a:p>
        </p:txBody>
      </p:sp>
      <p:pic>
        <p:nvPicPr>
          <p:cNvPr id="397" name="Google Shape;3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900" y="0"/>
            <a:ext cx="659010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9"/>
          <p:cNvSpPr txBox="1"/>
          <p:nvPr>
            <p:ph type="title"/>
          </p:nvPr>
        </p:nvSpPr>
        <p:spPr>
          <a:xfrm>
            <a:off x="1388625" y="772725"/>
            <a:ext cx="6366900" cy="24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Components make things: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" sz="2000"/>
              <a:t>Easier to test</a:t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" sz="2000"/>
              <a:t>Easier to maintain</a:t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" sz="2000"/>
              <a:t>Easier to read</a:t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" sz="2000"/>
              <a:t>Easy to reuse, therefore easier to scale</a:t>
            </a:r>
            <a:endParaRPr b="0" sz="2000"/>
          </a:p>
        </p:txBody>
      </p:sp>
      <p:sp>
        <p:nvSpPr>
          <p:cNvPr id="403" name="Google Shape;403;p29"/>
          <p:cNvSpPr txBox="1"/>
          <p:nvPr>
            <p:ph idx="1" type="body"/>
          </p:nvPr>
        </p:nvSpPr>
        <p:spPr>
          <a:xfrm>
            <a:off x="1388550" y="3400675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Noticing a trend here?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 txBox="1"/>
          <p:nvPr/>
        </p:nvSpPr>
        <p:spPr>
          <a:xfrm>
            <a:off x="619550" y="172100"/>
            <a:ext cx="74688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This is all possible because of the webpack module bundler under the hood of the Angular CLI</a:t>
            </a:r>
            <a:endParaRPr sz="2400"/>
          </a:p>
        </p:txBody>
      </p:sp>
      <p:pic>
        <p:nvPicPr>
          <p:cNvPr id="409" name="Google Shape;4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75" y="1340412"/>
            <a:ext cx="3060049" cy="34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0"/>
          <p:cNvSpPr txBox="1"/>
          <p:nvPr/>
        </p:nvSpPr>
        <p:spPr>
          <a:xfrm>
            <a:off x="3935250" y="1640950"/>
            <a:ext cx="4210500" cy="28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Webpack recursively builds a dependency graph and bundles our web applications up into bite-sized pieces. This makes it very easy to keep everything modular and easy to modify.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Hooray for easy!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how’s this different from jQuery?</a:t>
            </a:r>
            <a:endParaRPr/>
          </a:p>
        </p:txBody>
      </p:sp>
      <p:sp>
        <p:nvSpPr>
          <p:cNvPr id="416" name="Google Shape;416;p31"/>
          <p:cNvSpPr txBox="1"/>
          <p:nvPr>
            <p:ph idx="1" type="body"/>
          </p:nvPr>
        </p:nvSpPr>
        <p:spPr>
          <a:xfrm>
            <a:off x="52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jQuery is a </a:t>
            </a:r>
            <a:r>
              <a:rPr b="1" lang="en" sz="1400"/>
              <a:t>library</a:t>
            </a:r>
            <a:r>
              <a:rPr lang="en" sz="1400"/>
              <a:t> for DOM manipulation.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binds directly to the UI (DOM) and flows unidirectionally.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jQuery is easy to learn, but only covers one piece of what makes a web application.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17" name="Google Shape;417;p31"/>
          <p:cNvSpPr txBox="1"/>
          <p:nvPr>
            <p:ph idx="2" type="body"/>
          </p:nvPr>
        </p:nvSpPr>
        <p:spPr>
          <a:xfrm>
            <a:off x="4662700" y="1997400"/>
            <a:ext cx="37701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Angular is a </a:t>
            </a:r>
            <a:r>
              <a:rPr b="1" lang="en" sz="1400"/>
              <a:t>framework </a:t>
            </a:r>
            <a:r>
              <a:rPr lang="en" sz="1400"/>
              <a:t>complete with DOM manipulation, routing, form validation, and much much more.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binding is bidirectional, meaning if the view changes, so does the model (JavaScript) and vice versa.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Angular is more difficult to learn, but includes all of the pieces in the frontend of an application.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1"/>
          <p:cNvSpPr txBox="1"/>
          <p:nvPr/>
        </p:nvSpPr>
        <p:spPr>
          <a:xfrm>
            <a:off x="1035500" y="1522200"/>
            <a:ext cx="7869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3C78D8"/>
                </a:solidFill>
              </a:rPr>
              <a:t>jQuery</a:t>
            </a:r>
            <a:endParaRPr u="sng">
              <a:solidFill>
                <a:srgbClr val="3C78D8"/>
              </a:solidFill>
            </a:endParaRPr>
          </a:p>
        </p:txBody>
      </p:sp>
      <p:sp>
        <p:nvSpPr>
          <p:cNvPr id="419" name="Google Shape;419;p31"/>
          <p:cNvSpPr txBox="1"/>
          <p:nvPr/>
        </p:nvSpPr>
        <p:spPr>
          <a:xfrm>
            <a:off x="5069366" y="1562250"/>
            <a:ext cx="902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0000"/>
                </a:solidFill>
              </a:rPr>
              <a:t>Angular</a:t>
            </a:r>
            <a:endParaRPr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>
            <p:ph type="title"/>
          </p:nvPr>
        </p:nvSpPr>
        <p:spPr>
          <a:xfrm>
            <a:off x="103250" y="-75"/>
            <a:ext cx="89721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Welcome to Day 1 of Angular!</a:t>
            </a:r>
            <a:endParaRPr sz="6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/>
          <p:nvPr>
            <p:ph idx="4294967295" type="title"/>
          </p:nvPr>
        </p:nvSpPr>
        <p:spPr>
          <a:xfrm>
            <a:off x="1246425" y="2628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and Cons of Angular</a:t>
            </a:r>
            <a:endParaRPr/>
          </a:p>
        </p:txBody>
      </p:sp>
      <p:sp>
        <p:nvSpPr>
          <p:cNvPr id="425" name="Google Shape;425;p32"/>
          <p:cNvSpPr txBox="1"/>
          <p:nvPr>
            <p:ph idx="4294967295" type="body"/>
          </p:nvPr>
        </p:nvSpPr>
        <p:spPr>
          <a:xfrm>
            <a:off x="741625" y="1597875"/>
            <a:ext cx="38934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Two-way data binding. Angular was created with MVC in mind.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component-based architecture makes things more readable, reusable, and unit-test friendly.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Built in TypeScript support for a more scalable and cleaner code solution than JavaScript, especially for enterprises.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6" name="Google Shape;426;p32"/>
          <p:cNvSpPr txBox="1"/>
          <p:nvPr>
            <p:ph idx="4294967295" type="body"/>
          </p:nvPr>
        </p:nvSpPr>
        <p:spPr>
          <a:xfrm>
            <a:off x="4823500" y="1597875"/>
            <a:ext cx="3735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Complexity. Angular is a framework containing many libraries, and a defined way of structuring applications.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AngularJS and Angular 2/4/6 are vastly different, often making it more difficult to find answers from the community.</a:t>
            </a:r>
            <a:endParaRPr sz="1400"/>
          </a:p>
        </p:txBody>
      </p:sp>
      <p:sp>
        <p:nvSpPr>
          <p:cNvPr id="427" name="Google Shape;427;p32"/>
          <p:cNvSpPr txBox="1"/>
          <p:nvPr/>
        </p:nvSpPr>
        <p:spPr>
          <a:xfrm>
            <a:off x="1246425" y="1101475"/>
            <a:ext cx="1950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Pros</a:t>
            </a:r>
            <a:endParaRPr sz="1800" u="sng"/>
          </a:p>
        </p:txBody>
      </p:sp>
      <p:pic>
        <p:nvPicPr>
          <p:cNvPr id="428" name="Google Shape;4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00" y="91875"/>
            <a:ext cx="1055500" cy="10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2"/>
          <p:cNvSpPr txBox="1"/>
          <p:nvPr/>
        </p:nvSpPr>
        <p:spPr>
          <a:xfrm>
            <a:off x="5257875" y="1101475"/>
            <a:ext cx="1950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Cons</a:t>
            </a:r>
            <a:endParaRPr sz="1800" u="sng"/>
          </a:p>
        </p:txBody>
      </p:sp>
      <p:sp>
        <p:nvSpPr>
          <p:cNvPr id="430" name="Google Shape;430;p32"/>
          <p:cNvSpPr txBox="1"/>
          <p:nvPr/>
        </p:nvSpPr>
        <p:spPr>
          <a:xfrm>
            <a:off x="1617800" y="4210625"/>
            <a:ext cx="56592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* There are many more pros, but they are considered features of Angular’s built-in libraries.</a:t>
            </a:r>
            <a:endParaRPr i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3"/>
          <p:cNvSpPr txBox="1"/>
          <p:nvPr>
            <p:ph type="title"/>
          </p:nvPr>
        </p:nvSpPr>
        <p:spPr>
          <a:xfrm>
            <a:off x="229500" y="3525475"/>
            <a:ext cx="8685000" cy="16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Which automates the build process and makes adding various components, services, and more a piece of cake!</a:t>
            </a:r>
            <a:endParaRPr sz="2400"/>
          </a:p>
        </p:txBody>
      </p:sp>
      <p:pic>
        <p:nvPicPr>
          <p:cNvPr id="436" name="Google Shape;4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25" y="868875"/>
            <a:ext cx="6969877" cy="29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3"/>
          <p:cNvSpPr txBox="1"/>
          <p:nvPr/>
        </p:nvSpPr>
        <p:spPr>
          <a:xfrm>
            <a:off x="217150" y="84425"/>
            <a:ext cx="8283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Let’s not forget about the CLI</a:t>
            </a:r>
            <a:endParaRPr b="1" sz="3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4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This is all so cool!</a:t>
            </a:r>
            <a:endParaRPr sz="7200"/>
          </a:p>
        </p:txBody>
      </p:sp>
      <p:sp>
        <p:nvSpPr>
          <p:cNvPr id="443" name="Google Shape;443;p34"/>
          <p:cNvSpPr txBox="1"/>
          <p:nvPr>
            <p:ph idx="1" type="body"/>
          </p:nvPr>
        </p:nvSpPr>
        <p:spPr>
          <a:xfrm>
            <a:off x="1388550" y="3343325"/>
            <a:ext cx="63669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But it kinda seems like overkill...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 at first glance it does seem like overkill...</a:t>
            </a:r>
            <a:endParaRPr/>
          </a:p>
        </p:txBody>
      </p:sp>
      <p:sp>
        <p:nvSpPr>
          <p:cNvPr id="449" name="Google Shape;449;p3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• But remember that while Angular is preconfigured with everything you need, you don’t have to utilize every feature of the framework.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• Angular isn’t built for two-page applications (although the Cli makes it pretty easy to spin them up). Think </a:t>
            </a:r>
            <a:r>
              <a:rPr b="1" lang="en" sz="1500"/>
              <a:t>BIG</a:t>
            </a:r>
            <a:r>
              <a:rPr lang="en" sz="1500"/>
              <a:t>!!!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• Of course there are some projects that don’t warrant use of a full-blown framework like Angular, and you will have to use your best judgment on when it’s best to stick to something simple. (An example could be a simple HTML page with little-to-no interactivity.)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"/>
          <p:cNvSpPr txBox="1"/>
          <p:nvPr>
            <p:ph type="title"/>
          </p:nvPr>
        </p:nvSpPr>
        <p:spPr>
          <a:xfrm>
            <a:off x="1643100" y="321250"/>
            <a:ext cx="5857800" cy="17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Alright let’s get started!!</a:t>
            </a:r>
            <a:endParaRPr/>
          </a:p>
        </p:txBody>
      </p:sp>
      <p:pic>
        <p:nvPicPr>
          <p:cNvPr id="455" name="Google Shape;4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463" y="2042050"/>
            <a:ext cx="3551072" cy="27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Remember...</a:t>
            </a:r>
            <a:endParaRPr/>
          </a:p>
        </p:txBody>
      </p:sp>
      <p:sp>
        <p:nvSpPr>
          <p:cNvPr id="288" name="Google Shape;288;p15"/>
          <p:cNvSpPr txBox="1"/>
          <p:nvPr>
            <p:ph idx="1" type="body"/>
          </p:nvPr>
        </p:nvSpPr>
        <p:spPr>
          <a:xfrm>
            <a:off x="1303800" y="1422650"/>
            <a:ext cx="7030500" cy="31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This is not meant to be easy. Angular is complex and it will take time and </a:t>
            </a:r>
            <a:r>
              <a:rPr b="1" lang="en" sz="2400"/>
              <a:t>PRACTICE</a:t>
            </a:r>
            <a:r>
              <a:rPr lang="en" sz="2400"/>
              <a:t> to get all of these concepts down. But you WILL get it!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Now that you know JavaScript, HTML/CSS, and how to deal with frameworks, it’s time to learn something that will make your lives as developers much more enjoyable.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/>
          <p:nvPr>
            <p:ph idx="4294967295" type="title"/>
          </p:nvPr>
        </p:nvSpPr>
        <p:spPr>
          <a:xfrm>
            <a:off x="4892225" y="0"/>
            <a:ext cx="3738000" cy="13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you’ll need:</a:t>
            </a:r>
            <a:endParaRPr/>
          </a:p>
        </p:txBody>
      </p:sp>
      <p:sp>
        <p:nvSpPr>
          <p:cNvPr id="294" name="Google Shape;294;p16"/>
          <p:cNvSpPr txBox="1"/>
          <p:nvPr>
            <p:ph idx="4294967295" type="body"/>
          </p:nvPr>
        </p:nvSpPr>
        <p:spPr>
          <a:xfrm>
            <a:off x="4811900" y="1429675"/>
            <a:ext cx="34305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Node.js version 8.x or 10.x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Npm install -g angular/cli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en" sz="1600"/>
              <a:t>The patience and determination you have all shown so far</a:t>
            </a:r>
            <a:endParaRPr sz="1600"/>
          </a:p>
        </p:txBody>
      </p:sp>
      <p:pic>
        <p:nvPicPr>
          <p:cNvPr id="295" name="Google Shape;2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7535"/>
            <a:ext cx="4240301" cy="238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plan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8"/>
          <p:cNvSpPr txBox="1"/>
          <p:nvPr>
            <p:ph idx="4294967295" type="body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07" name="Google Shape;307;p18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308" name="Google Shape;308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9" name="Google Shape;309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18"/>
          <p:cNvSpPr txBox="1"/>
          <p:nvPr>
            <p:ph idx="4294967295" type="body"/>
          </p:nvPr>
        </p:nvSpPr>
        <p:spPr>
          <a:xfrm>
            <a:off x="318375" y="831900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This Angular slideshow</a:t>
            </a:r>
            <a:endParaRPr sz="1600"/>
          </a:p>
        </p:txBody>
      </p:sp>
      <p:sp>
        <p:nvSpPr>
          <p:cNvPr id="311" name="Google Shape;311;p18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8"/>
          <p:cNvSpPr txBox="1"/>
          <p:nvPr>
            <p:ph idx="4294967295" type="body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13" name="Google Shape;313;p18"/>
          <p:cNvGrpSpPr/>
          <p:nvPr/>
        </p:nvGrpSpPr>
        <p:grpSpPr>
          <a:xfrm>
            <a:off x="2561182" y="2938958"/>
            <a:ext cx="198900" cy="593656"/>
            <a:chOff x="2223534" y="2938958"/>
            <a:chExt cx="198900" cy="593656"/>
          </a:xfrm>
        </p:grpSpPr>
        <p:cxnSp>
          <p:nvCxnSpPr>
            <p:cNvPr id="314" name="Google Shape;314;p1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5" name="Google Shape;315;p18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18"/>
          <p:cNvSpPr txBox="1"/>
          <p:nvPr>
            <p:ph idx="4294967295" type="body"/>
          </p:nvPr>
        </p:nvSpPr>
        <p:spPr>
          <a:xfrm>
            <a:off x="1662687" y="37577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Introduction to the Angular CLI</a:t>
            </a:r>
            <a:endParaRPr sz="1600"/>
          </a:p>
        </p:txBody>
      </p:sp>
      <p:sp>
        <p:nvSpPr>
          <p:cNvPr id="317" name="Google Shape;317;p18"/>
          <p:cNvSpPr/>
          <p:nvPr/>
        </p:nvSpPr>
        <p:spPr>
          <a:xfrm>
            <a:off x="3481113" y="2199000"/>
            <a:ext cx="34875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8"/>
          <p:cNvSpPr txBox="1"/>
          <p:nvPr>
            <p:ph idx="4294967295" type="body"/>
          </p:nvPr>
        </p:nvSpPr>
        <p:spPr>
          <a:xfrm>
            <a:off x="4546130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30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19" name="Google Shape;319;p18"/>
          <p:cNvGrpSpPr/>
          <p:nvPr/>
        </p:nvGrpSpPr>
        <p:grpSpPr>
          <a:xfrm>
            <a:off x="5104445" y="1610215"/>
            <a:ext cx="198900" cy="593656"/>
            <a:chOff x="3918084" y="1610215"/>
            <a:chExt cx="198900" cy="593656"/>
          </a:xfrm>
        </p:grpSpPr>
        <p:cxnSp>
          <p:nvCxnSpPr>
            <p:cNvPr id="320" name="Google Shape;320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1" name="Google Shape;321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18"/>
          <p:cNvSpPr txBox="1"/>
          <p:nvPr>
            <p:ph idx="4294967295" type="body"/>
          </p:nvPr>
        </p:nvSpPr>
        <p:spPr>
          <a:xfrm>
            <a:off x="4103469" y="831900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Instructor Demo and Student Activity 1</a:t>
            </a:r>
            <a:endParaRPr sz="1600"/>
          </a:p>
        </p:txBody>
      </p:sp>
      <p:sp>
        <p:nvSpPr>
          <p:cNvPr id="323" name="Google Shape;323;p18"/>
          <p:cNvSpPr/>
          <p:nvPr/>
        </p:nvSpPr>
        <p:spPr>
          <a:xfrm>
            <a:off x="6539624" y="2199000"/>
            <a:ext cx="23406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8"/>
          <p:cNvSpPr txBox="1"/>
          <p:nvPr>
            <p:ph idx="4294967295" type="body"/>
          </p:nvPr>
        </p:nvSpPr>
        <p:spPr>
          <a:xfrm>
            <a:off x="7007924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25" name="Google Shape;325;p18"/>
          <p:cNvGrpSpPr/>
          <p:nvPr/>
        </p:nvGrpSpPr>
        <p:grpSpPr>
          <a:xfrm>
            <a:off x="7566220" y="2938958"/>
            <a:ext cx="198900" cy="593656"/>
            <a:chOff x="5958946" y="2938958"/>
            <a:chExt cx="198900" cy="593656"/>
          </a:xfrm>
        </p:grpSpPr>
        <p:cxnSp>
          <p:nvCxnSpPr>
            <p:cNvPr id="326" name="Google Shape;326;p1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7" name="Google Shape;327;p18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18"/>
          <p:cNvSpPr txBox="1"/>
          <p:nvPr>
            <p:ph idx="4294967295" type="body"/>
          </p:nvPr>
        </p:nvSpPr>
        <p:spPr>
          <a:xfrm>
            <a:off x="6588527" y="37577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Go over Activity 1.</a:t>
            </a:r>
            <a:endParaRPr sz="1600"/>
          </a:p>
        </p:txBody>
      </p:sp>
      <p:sp>
        <p:nvSpPr>
          <p:cNvPr id="329" name="Google Shape;329;p18"/>
          <p:cNvSpPr txBox="1"/>
          <p:nvPr/>
        </p:nvSpPr>
        <p:spPr>
          <a:xfrm>
            <a:off x="75" y="63900"/>
            <a:ext cx="9144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First 75</a:t>
            </a:r>
            <a:r>
              <a:rPr lang="en" sz="3000"/>
              <a:t>..</a:t>
            </a:r>
            <a:r>
              <a:rPr lang="en" sz="3000"/>
              <a:t>.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move forward, let’s look back...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with your neighbor</a:t>
            </a:r>
            <a:endParaRPr/>
          </a:p>
        </p:txBody>
      </p:sp>
      <p:sp>
        <p:nvSpPr>
          <p:cNvPr id="340" name="Google Shape;340;p20"/>
          <p:cNvSpPr txBox="1"/>
          <p:nvPr>
            <p:ph idx="1" type="body"/>
          </p:nvPr>
        </p:nvSpPr>
        <p:spPr>
          <a:xfrm>
            <a:off x="1303800" y="17376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are classes and how are they different from constructor functions?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are the main differences between TypeScript and JavaScript?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do you declare a type in TypeScript?</a:t>
            </a:r>
            <a:endParaRPr sz="1800"/>
          </a:p>
        </p:txBody>
      </p:sp>
      <p:sp>
        <p:nvSpPr>
          <p:cNvPr id="341" name="Google Shape;341;p20"/>
          <p:cNvSpPr txBox="1"/>
          <p:nvPr/>
        </p:nvSpPr>
        <p:spPr>
          <a:xfrm>
            <a:off x="5520675" y="769275"/>
            <a:ext cx="1056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(</a:t>
            </a:r>
            <a:r>
              <a:rPr lang="en" sz="800"/>
              <a:t>5 mins)</a:t>
            </a:r>
            <a:endParaRPr sz="800"/>
          </a:p>
        </p:txBody>
      </p:sp>
      <p:pic>
        <p:nvPicPr>
          <p:cNvPr id="342" name="Google Shape;3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713" y="3707050"/>
            <a:ext cx="1376575" cy="13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Answers</a:t>
            </a:r>
            <a:endParaRPr/>
          </a:p>
        </p:txBody>
      </p:sp>
      <p:sp>
        <p:nvSpPr>
          <p:cNvPr id="348" name="Google Shape;348;p21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Classes are syntactic sugar for constructor functions. They make it easier to read and write “class-like” behaviors in JavaScript (and TypeScript).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TypeScript has strict typing and includes *almost* all of the latest features of ES*currentyear*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With a colon after the variable declaration. Like this:</a:t>
            </a:r>
            <a:endParaRPr sz="1800"/>
          </a:p>
        </p:txBody>
      </p:sp>
      <p:pic>
        <p:nvPicPr>
          <p:cNvPr id="349" name="Google Shape;3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550" y="3853725"/>
            <a:ext cx="41529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